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263" r:id="rId3"/>
    <p:sldId id="265" r:id="rId4"/>
    <p:sldId id="272" r:id="rId5"/>
    <p:sldId id="260" r:id="rId6"/>
    <p:sldId id="276" r:id="rId7"/>
    <p:sldId id="274" r:id="rId8"/>
    <p:sldId id="273" r:id="rId9"/>
    <p:sldId id="275" r:id="rId10"/>
    <p:sldId id="267" r:id="rId11"/>
    <p:sldId id="269" r:id="rId12"/>
    <p:sldId id="277" r:id="rId13"/>
    <p:sldId id="285" r:id="rId14"/>
    <p:sldId id="270" r:id="rId15"/>
    <p:sldId id="278" r:id="rId16"/>
    <p:sldId id="279" r:id="rId17"/>
    <p:sldId id="280" r:id="rId18"/>
    <p:sldId id="284" r:id="rId19"/>
    <p:sldId id="289" r:id="rId20"/>
    <p:sldId id="287" r:id="rId21"/>
    <p:sldId id="290" r:id="rId22"/>
    <p:sldId id="271" r:id="rId23"/>
    <p:sldId id="283" r:id="rId24"/>
    <p:sldId id="268" r:id="rId25"/>
    <p:sldId id="282" r:id="rId2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B4A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6" autoAdjust="0"/>
    <p:restoredTop sz="94660"/>
  </p:normalViewPr>
  <p:slideViewPr>
    <p:cSldViewPr>
      <p:cViewPr varScale="1">
        <p:scale>
          <a:sx n="55" d="100"/>
          <a:sy n="55" d="100"/>
        </p:scale>
        <p:origin x="-8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2799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35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9959" tIns="44979" rIns="89959" bIns="44979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89959" tIns="44979" rIns="89959" bIns="44979"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12/11/2012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.org/caela/esl_resources/Health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.org/caela/esl_resources/Health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December 11,  2012</a:t>
            </a:r>
          </a:p>
          <a:p>
            <a:r>
              <a:rPr lang="en-US" dirty="0" smtClean="0"/>
              <a:t>Lori Cabrera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334000"/>
            <a:ext cx="8672946" cy="1371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Teaching Health </a:t>
            </a:r>
            <a:r>
              <a:rPr lang="en-US" dirty="0" smtClean="0"/>
              <a:t>to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 </a:t>
            </a:r>
            <a:r>
              <a:rPr lang="en-US" dirty="0"/>
              <a:t>Low </a:t>
            </a:r>
            <a:r>
              <a:rPr lang="en-US"/>
              <a:t>Literacy </a:t>
            </a:r>
            <a:r>
              <a:rPr lang="en-US" smtClean="0"/>
              <a:t>Adult ESOL </a:t>
            </a:r>
            <a:r>
              <a:rPr lang="en-US" dirty="0"/>
              <a:t>students</a:t>
            </a:r>
          </a:p>
        </p:txBody>
      </p:sp>
      <p:pic>
        <p:nvPicPr>
          <p:cNvPr id="8" name="j0321055.jpg"/>
          <p:cNvPicPr>
            <a:picLocks noChangeAspect="1"/>
          </p:cNvPicPr>
          <p:nvPr/>
        </p:nvPicPr>
        <p:blipFill>
          <a:blip r:embed="rId3" cstate="print"/>
          <a:srcRect t="2444" b="2444"/>
          <a:stretch>
            <a:fillRect/>
          </a:stretch>
        </p:blipFill>
        <p:spPr>
          <a:xfrm>
            <a:off x="228600" y="723900"/>
            <a:ext cx="2400300" cy="3200400"/>
          </a:xfrm>
          <a:prstGeom prst="rect">
            <a:avLst/>
          </a:prstGeom>
          <a:ln w="38100" cap="flat" cmpd="sng" algn="ctr">
            <a:noFill/>
            <a:prstDash val="solid"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112707 0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378075"/>
            <a:ext cx="2819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" r="136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Differences/Similarities between literate and non-literate learners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8089968"/>
              </p:ext>
            </p:extLst>
          </p:nvPr>
        </p:nvGraphicFramePr>
        <p:xfrm>
          <a:off x="457200" y="1600201"/>
          <a:ext cx="7848600" cy="404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324722">
                <a:tc>
                  <a:txBody>
                    <a:bodyPr/>
                    <a:lstStyle/>
                    <a:p>
                      <a:r>
                        <a:rPr lang="en-US" dirty="0" smtClean="0"/>
                        <a:t>Literate Learners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Non-Literate Learners</a:t>
                      </a:r>
                      <a:endParaRPr lang="en-US" dirty="0"/>
                    </a:p>
                  </a:txBody>
                  <a:tcPr/>
                </a:tc>
              </a:tr>
              <a:tr h="324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en-US" dirty="0" smtClean="0"/>
                        <a:t>Learn from 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 by doing and watching</a:t>
                      </a:r>
                      <a:endParaRPr lang="en-US" dirty="0"/>
                    </a:p>
                  </a:txBody>
                  <a:tcPr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en-US" dirty="0" smtClean="0"/>
                        <a:t>Tend to be visually oriented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Tend to be aurally oriented</a:t>
                      </a:r>
                      <a:endParaRPr lang="en-US" dirty="0"/>
                    </a:p>
                  </a:txBody>
                  <a:tcPr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en-US" dirty="0" smtClean="0"/>
                        <a:t>Make lists to remember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Repeat to remember</a:t>
                      </a:r>
                      <a:endParaRPr lang="en-US" dirty="0"/>
                    </a:p>
                  </a:txBody>
                  <a:tcPr/>
                </a:tc>
              </a:tr>
              <a:tr h="324722">
                <a:tc>
                  <a:txBody>
                    <a:bodyPr/>
                    <a:lstStyle/>
                    <a:p>
                      <a:r>
                        <a:rPr lang="en-US" dirty="0" smtClean="0"/>
                        <a:t>Spend years learning to 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 limited time for learning to read</a:t>
                      </a:r>
                      <a:endParaRPr lang="en-US" dirty="0"/>
                    </a:p>
                  </a:txBody>
                  <a:tcPr/>
                </a:tc>
              </a:tr>
              <a:tr h="568264">
                <a:tc>
                  <a:txBody>
                    <a:bodyPr/>
                    <a:lstStyle/>
                    <a:p>
                      <a:r>
                        <a:rPr lang="en-US" dirty="0" smtClean="0"/>
                        <a:t>Know they can learn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Lack confidence in their learning ability</a:t>
                      </a:r>
                      <a:endParaRPr lang="en-US" dirty="0"/>
                    </a:p>
                  </a:txBody>
                  <a:tcPr/>
                </a:tc>
              </a:tr>
              <a:tr h="568264">
                <a:tc>
                  <a:txBody>
                    <a:bodyPr/>
                    <a:lstStyle/>
                    <a:p>
                      <a:r>
                        <a:rPr lang="en-US" dirty="0" smtClean="0"/>
                        <a:t>Learn best when content is relevant</a:t>
                      </a:r>
                      <a:r>
                        <a:rPr lang="en-US" baseline="0" dirty="0" smtClean="0"/>
                        <a:t> to their lives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</a:t>
                      </a:r>
                      <a:r>
                        <a:rPr lang="en-US" baseline="0" dirty="0" smtClean="0"/>
                        <a:t> best when content is relevant to their lives</a:t>
                      </a:r>
                      <a:endParaRPr lang="en-US" dirty="0"/>
                    </a:p>
                  </a:txBody>
                  <a:tcPr/>
                </a:tc>
              </a:tr>
              <a:tr h="496541">
                <a:tc>
                  <a:txBody>
                    <a:bodyPr/>
                    <a:lstStyle/>
                    <a:p>
                      <a:r>
                        <a:rPr lang="en-US" dirty="0" smtClean="0"/>
                        <a:t>Can distinguish</a:t>
                      </a:r>
                      <a:r>
                        <a:rPr lang="en-US" baseline="0" dirty="0" smtClean="0"/>
                        <a:t> between important and less important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accept all content as being of equal value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7400" y="5939449"/>
            <a:ext cx="417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“What Non-Readers or Beginning Readers Need to Know, “</a:t>
            </a:r>
          </a:p>
          <a:p>
            <a:r>
              <a:rPr lang="en-US" sz="1200" dirty="0" smtClean="0"/>
              <a:t>The Spring Institute for Intercultural Learning, 1999</a:t>
            </a:r>
            <a:endParaRPr lang="en-US" sz="1200" dirty="0"/>
          </a:p>
        </p:txBody>
      </p:sp>
      <p:sp>
        <p:nvSpPr>
          <p:cNvPr id="3" name="Right Arrow 2"/>
          <p:cNvSpPr/>
          <p:nvPr/>
        </p:nvSpPr>
        <p:spPr>
          <a:xfrm>
            <a:off x="457200" y="824484"/>
            <a:ext cx="609600" cy="484632"/>
          </a:xfrm>
          <a:prstGeom prst="rightArrow">
            <a:avLst/>
          </a:prstGeom>
          <a:solidFill>
            <a:srgbClr val="FF0000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020" y="609600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-10800000">
            <a:off x="7848600" y="741296"/>
            <a:ext cx="609600" cy="484632"/>
          </a:xfrm>
          <a:prstGeom prst="rightArrow">
            <a:avLst/>
          </a:prstGeom>
          <a:solidFill>
            <a:srgbClr val="FF0000"/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2197" y="0"/>
            <a:ext cx="131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</a:t>
            </a:r>
          </a:p>
          <a:p>
            <a:pPr algn="ctr"/>
            <a:r>
              <a:rPr lang="en-US" dirty="0" smtClean="0"/>
              <a:t>Non-literate</a:t>
            </a:r>
          </a:p>
          <a:p>
            <a:pPr algn="ctr"/>
            <a:r>
              <a:rPr lang="en-US" dirty="0" smtClean="0"/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419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76200"/>
            <a:ext cx="76962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The Makeover:</a:t>
            </a:r>
          </a:p>
          <a:p>
            <a:pPr algn="ctr"/>
            <a:r>
              <a:rPr lang="en-US" b="1" dirty="0" smtClean="0"/>
              <a:t>Modifications</a:t>
            </a:r>
          </a:p>
          <a:p>
            <a:pPr algn="ctr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Visuals- </a:t>
            </a:r>
            <a:r>
              <a:rPr lang="en-US" dirty="0"/>
              <a:t>V</a:t>
            </a:r>
            <a:r>
              <a:rPr lang="en-US" dirty="0" smtClean="0"/>
              <a:t>isuals are probably the most important thing to increase comprehension (the more real-life, the better)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Mixed-Level </a:t>
            </a:r>
            <a:r>
              <a:rPr lang="en-US" b="1" dirty="0"/>
              <a:t>Grouping- </a:t>
            </a:r>
            <a:r>
              <a:rPr lang="en-US" dirty="0"/>
              <a:t>P</a:t>
            </a:r>
            <a:r>
              <a:rPr lang="en-US" dirty="0" smtClean="0"/>
              <a:t>air </a:t>
            </a:r>
            <a:r>
              <a:rPr lang="en-US" dirty="0"/>
              <a:t>him/her with higher level </a:t>
            </a:r>
            <a:r>
              <a:rPr lang="en-US" dirty="0" smtClean="0"/>
              <a:t>student; use </a:t>
            </a:r>
            <a:r>
              <a:rPr lang="en-US" dirty="0"/>
              <a:t>native language assistance to help </a:t>
            </a:r>
            <a:r>
              <a:rPr lang="en-US" dirty="0" smtClean="0"/>
              <a:t>explain difficult concepts</a:t>
            </a:r>
            <a:r>
              <a:rPr lang="en-US" dirty="0"/>
              <a:t>.</a:t>
            </a:r>
            <a:r>
              <a:rPr lang="en-US" dirty="0" smtClean="0"/>
              <a:t>  </a:t>
            </a:r>
            <a:r>
              <a:rPr lang="en-US" dirty="0"/>
              <a:t>All </a:t>
            </a:r>
            <a:r>
              <a:rPr lang="en-US" dirty="0" smtClean="0"/>
              <a:t>students should use </a:t>
            </a:r>
            <a:r>
              <a:rPr lang="en-US" dirty="0"/>
              <a:t>the same </a:t>
            </a:r>
            <a:r>
              <a:rPr lang="en-US" dirty="0" smtClean="0"/>
              <a:t>materials </a:t>
            </a:r>
            <a:r>
              <a:rPr lang="en-US" dirty="0"/>
              <a:t>but are expected to do different tasks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Oral before written- </a:t>
            </a:r>
            <a:r>
              <a:rPr lang="en-US" dirty="0"/>
              <a:t>W</a:t>
            </a:r>
            <a:r>
              <a:rPr lang="en-US" dirty="0" smtClean="0"/>
              <a:t>hen students build oral skills in their new language first, it is much easier for them to learn to read in the new language.</a:t>
            </a:r>
            <a:endParaRPr lang="en-US" b="1" dirty="0"/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More time- </a:t>
            </a:r>
            <a:r>
              <a:rPr lang="en-US" dirty="0"/>
              <a:t>M</a:t>
            </a:r>
            <a:r>
              <a:rPr lang="en-US" dirty="0" smtClean="0"/>
              <a:t>ove slowly &amp; don’t </a:t>
            </a:r>
            <a:r>
              <a:rPr lang="en-US" dirty="0"/>
              <a:t>present too much new material at </a:t>
            </a:r>
            <a:r>
              <a:rPr lang="en-US" dirty="0" smtClean="0"/>
              <a:t>once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imit the number of chapters covered. </a:t>
            </a:r>
            <a:r>
              <a:rPr lang="en-US" dirty="0"/>
              <a:t>G</a:t>
            </a:r>
            <a:r>
              <a:rPr lang="en-US" dirty="0" smtClean="0"/>
              <a:t>ive them time before expecting them to respond. (WAIT TIME up to 15-20 seconds!)</a:t>
            </a:r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 descr="C:\Users\lori.cabrera\AppData\Local\Microsoft\Windows\Temporary Internet Files\Content.IE5\9CHZJPB3\MC9002908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739"/>
            <a:ext cx="1001124" cy="10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694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228600"/>
            <a:ext cx="7772400" cy="6400800"/>
          </a:xfrm>
        </p:spPr>
        <p:txBody>
          <a:bodyPr>
            <a:normAutofit/>
          </a:bodyPr>
          <a:lstStyle/>
          <a:p>
            <a:r>
              <a:rPr lang="en-US" b="1" dirty="0" smtClean="0"/>
              <a:t>(continued)</a:t>
            </a:r>
          </a:p>
          <a:p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Build </a:t>
            </a:r>
            <a:r>
              <a:rPr lang="en-US" b="1" dirty="0"/>
              <a:t>phonics </a:t>
            </a:r>
            <a:r>
              <a:rPr lang="en-US" b="1" dirty="0" smtClean="0"/>
              <a:t>skills- </a:t>
            </a:r>
            <a:r>
              <a:rPr lang="en-US" dirty="0"/>
              <a:t>D</a:t>
            </a:r>
            <a:r>
              <a:rPr lang="en-US" dirty="0" smtClean="0"/>
              <a:t>ecoding skills are essential- start with the sounds that are the same in their native language.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Build </a:t>
            </a:r>
            <a:r>
              <a:rPr lang="en-US" b="1" dirty="0" smtClean="0"/>
              <a:t>vocabulary- </a:t>
            </a:r>
            <a:r>
              <a:rPr lang="en-US" dirty="0"/>
              <a:t>T</a:t>
            </a:r>
            <a:r>
              <a:rPr lang="en-US" dirty="0" smtClean="0"/>
              <a:t>each them to create their own bilingual dictionary, adding new key vocabulary as it is introduced.  Give them a word list of the 100 most commonly used words in English.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Highlight-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them underline or highlight key words so they can pick out what is important from what is </a:t>
            </a:r>
            <a:r>
              <a:rPr lang="en-US" dirty="0" smtClean="0"/>
              <a:t>not.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/>
              <a:t>Write simpler materials summarizing readings </a:t>
            </a:r>
            <a:r>
              <a:rPr lang="en-US" dirty="0" smtClean="0"/>
              <a:t>–Use </a:t>
            </a:r>
            <a:r>
              <a:rPr lang="en-US" dirty="0"/>
              <a:t>Comic Sans font, </a:t>
            </a:r>
            <a:r>
              <a:rPr lang="en-US" dirty="0" smtClean="0"/>
              <a:t>graphics, &amp; visuals.  Avoid </a:t>
            </a:r>
            <a:r>
              <a:rPr lang="en-US" dirty="0"/>
              <a:t>passive voice, idioms</a:t>
            </a:r>
            <a:r>
              <a:rPr lang="en-US" dirty="0" smtClean="0"/>
              <a:t>, &amp; </a:t>
            </a:r>
            <a:r>
              <a:rPr lang="en-US" dirty="0"/>
              <a:t>higher-level vocab.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White </a:t>
            </a:r>
            <a:r>
              <a:rPr lang="en-US" b="1" dirty="0"/>
              <a:t>space is your friend-  </a:t>
            </a:r>
            <a:r>
              <a:rPr lang="en-US" dirty="0"/>
              <a:t>U</a:t>
            </a:r>
            <a:r>
              <a:rPr lang="en-US" dirty="0" smtClean="0"/>
              <a:t>se cut-out (example on next slide) </a:t>
            </a:r>
            <a:r>
              <a:rPr lang="en-US" dirty="0"/>
              <a:t>to </a:t>
            </a:r>
            <a:r>
              <a:rPr lang="en-US" dirty="0" smtClean="0"/>
              <a:t>cover up the rest </a:t>
            </a:r>
            <a:r>
              <a:rPr lang="en-US" dirty="0"/>
              <a:t>of </a:t>
            </a:r>
            <a:r>
              <a:rPr lang="en-US" dirty="0" smtClean="0"/>
              <a:t>the page </a:t>
            </a:r>
            <a:r>
              <a:rPr lang="en-US" dirty="0"/>
              <a:t>as students are </a:t>
            </a:r>
            <a:r>
              <a:rPr lang="en-US" dirty="0" smtClean="0"/>
              <a:t>reading.  Too </a:t>
            </a:r>
            <a:r>
              <a:rPr lang="en-US" dirty="0"/>
              <a:t>many words on the page are intimidating for </a:t>
            </a:r>
            <a:r>
              <a:rPr lang="en-US" dirty="0" smtClean="0"/>
              <a:t>them. </a:t>
            </a:r>
            <a:r>
              <a:rPr lang="en-US" dirty="0"/>
              <a:t>S</a:t>
            </a:r>
            <a:r>
              <a:rPr lang="en-US" dirty="0" smtClean="0"/>
              <a:t>lide it down as they go.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37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ri.cabrera\Desktop\DSCN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477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76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Literacy Basics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44" y="76200"/>
            <a:ext cx="6756530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How to hold a pencil-the “pinch and rest”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Don’t squeeze the pencil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 too tight.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Trace shapes over models.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Directionality- Left-&gt; Right/ Top -&gt; Bottom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Identify front side of page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/>
                </a:solidFill>
              </a:rPr>
              <a:t>Name &amp; Date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981700" y="2857500"/>
            <a:ext cx="5181600" cy="990600"/>
          </a:xfrm>
        </p:spPr>
        <p:txBody>
          <a:bodyPr>
            <a:no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BEST PRACTICE</a:t>
            </a:r>
            <a:r>
              <a:rPr lang="en-US" sz="4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3680721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5595589"/>
            <a:ext cx="8672946" cy="1238250"/>
          </a:xfrm>
        </p:spPr>
        <p:txBody>
          <a:bodyPr/>
          <a:lstStyle/>
          <a:p>
            <a:r>
              <a:rPr lang="en-US" dirty="0" smtClean="0"/>
              <a:t>Activate Background Knowledge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85800"/>
            <a:ext cx="72224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accent1"/>
                </a:solidFill>
              </a:rPr>
              <a:t>Always start </a:t>
            </a:r>
            <a:r>
              <a:rPr lang="en-US" sz="3000" dirty="0">
                <a:solidFill>
                  <a:schemeClr val="accent1"/>
                </a:solidFill>
              </a:rPr>
              <a:t>with what they </a:t>
            </a:r>
            <a:r>
              <a:rPr lang="en-US" sz="3000" dirty="0" smtClean="0">
                <a:solidFill>
                  <a:schemeClr val="accent1"/>
                </a:solidFill>
              </a:rPr>
              <a:t>know &amp; build.</a:t>
            </a:r>
            <a:endParaRPr lang="en-US" sz="30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0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000" dirty="0">
                <a:solidFill>
                  <a:schemeClr val="accent1"/>
                </a:solidFill>
              </a:rPr>
              <a:t>Use questions to activate schema, </a:t>
            </a:r>
            <a:endParaRPr lang="en-US" sz="3000" dirty="0" smtClean="0">
              <a:solidFill>
                <a:schemeClr val="accent1"/>
              </a:solidFill>
            </a:endParaRPr>
          </a:p>
          <a:p>
            <a:r>
              <a:rPr lang="en-US" sz="3000" dirty="0" smtClean="0">
                <a:solidFill>
                  <a:schemeClr val="accent1"/>
                </a:solidFill>
              </a:rPr>
              <a:t>     or </a:t>
            </a:r>
            <a:r>
              <a:rPr lang="en-US" sz="3000" dirty="0">
                <a:solidFill>
                  <a:schemeClr val="accent1"/>
                </a:solidFill>
              </a:rPr>
              <a:t>background knowledge, </a:t>
            </a:r>
          </a:p>
          <a:p>
            <a:r>
              <a:rPr lang="en-US" sz="3000" dirty="0" smtClean="0">
                <a:solidFill>
                  <a:schemeClr val="accent1"/>
                </a:solidFill>
              </a:rPr>
              <a:t>     before </a:t>
            </a:r>
            <a:r>
              <a:rPr lang="en-US" sz="3000" dirty="0">
                <a:solidFill>
                  <a:schemeClr val="accent1"/>
                </a:solidFill>
              </a:rPr>
              <a:t>any reading or listening </a:t>
            </a:r>
            <a:r>
              <a:rPr lang="en-US" sz="3000" dirty="0" smtClean="0">
                <a:solidFill>
                  <a:schemeClr val="accent1"/>
                </a:solidFill>
              </a:rPr>
              <a:t>activity.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0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accent1"/>
                </a:solidFill>
              </a:rPr>
              <a:t>Use Environmental Print (symbols they 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3000" dirty="0" smtClean="0">
                <a:solidFill>
                  <a:schemeClr val="accent1"/>
                </a:solidFill>
              </a:rPr>
              <a:t>      already recognize).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76900" y="2857500"/>
            <a:ext cx="5181600" cy="990600"/>
          </a:xfrm>
        </p:spPr>
        <p:txBody>
          <a:bodyPr>
            <a:no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BEST PRACTICE</a:t>
            </a:r>
            <a:r>
              <a:rPr lang="en-US" sz="4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447961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5595589"/>
            <a:ext cx="8672946" cy="1238250"/>
          </a:xfrm>
        </p:spPr>
        <p:txBody>
          <a:bodyPr/>
          <a:lstStyle/>
          <a:p>
            <a:r>
              <a:rPr lang="en-US" dirty="0" smtClean="0"/>
              <a:t>Relevancy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703147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</a:rPr>
              <a:t>Find out what health issues they have.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 smtClean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</a:rPr>
              <a:t>Use a needs assessment to discover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     what they want to learn.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</a:rPr>
              <a:t>Increase motivation &amp; retention by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     using relevant materials &amp; instruction.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 txBox="1">
            <a:spLocks/>
          </p:cNvSpPr>
          <p:nvPr/>
        </p:nvSpPr>
        <p:spPr>
          <a:xfrm rot="16200000">
            <a:off x="5676900" y="2857500"/>
            <a:ext cx="5181600" cy="99060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000" smtClean="0"/>
              <a:t> BEST PRACTICES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089369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5619750"/>
            <a:ext cx="8672946" cy="1238250"/>
          </a:xfrm>
        </p:spPr>
        <p:txBody>
          <a:bodyPr/>
          <a:lstStyle/>
          <a:p>
            <a:r>
              <a:rPr lang="en-US" dirty="0" smtClean="0"/>
              <a:t>Repetition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8192" y="228600"/>
            <a:ext cx="6324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</a:rPr>
              <a:t>Repetition is very, very, very, very important!! </a:t>
            </a:r>
            <a:r>
              <a:rPr lang="en-US" sz="3200" dirty="0" smtClean="0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en-US" sz="32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</a:rPr>
              <a:t>Always </a:t>
            </a:r>
            <a:r>
              <a:rPr lang="en-US" sz="3200" dirty="0">
                <a:solidFill>
                  <a:schemeClr val="accent1"/>
                </a:solidFill>
              </a:rPr>
              <a:t>r</a:t>
            </a:r>
            <a:r>
              <a:rPr lang="en-US" sz="3200" dirty="0" smtClean="0">
                <a:solidFill>
                  <a:schemeClr val="accent1"/>
                </a:solidFill>
              </a:rPr>
              <a:t>einforce skills/vocab in more than one unit.</a:t>
            </a:r>
            <a:endParaRPr lang="en-US" sz="32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3200" dirty="0">
              <a:solidFill>
                <a:schemeClr val="accent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accent1"/>
                </a:solidFill>
              </a:rPr>
              <a:t>Use brain research,</a:t>
            </a:r>
            <a:r>
              <a:rPr lang="en-US" sz="3200" b="1" dirty="0" smtClean="0">
                <a:solidFill>
                  <a:schemeClr val="accent1"/>
                </a:solidFill>
              </a:rPr>
              <a:t> 10-24-7 </a:t>
            </a:r>
            <a:r>
              <a:rPr lang="en-US" sz="3200" dirty="0" smtClean="0">
                <a:solidFill>
                  <a:schemeClr val="accent1"/>
                </a:solidFill>
              </a:rPr>
              <a:t>strategy to move info from short-term to long-term memory. (Review in </a:t>
            </a:r>
            <a:r>
              <a:rPr lang="en-US" sz="3200" b="1" dirty="0" smtClean="0">
                <a:solidFill>
                  <a:schemeClr val="accent1"/>
                </a:solidFill>
              </a:rPr>
              <a:t>10</a:t>
            </a:r>
            <a:r>
              <a:rPr lang="en-US" sz="3200" dirty="0" smtClean="0">
                <a:solidFill>
                  <a:schemeClr val="accent1"/>
                </a:solidFill>
              </a:rPr>
              <a:t> minutes, </a:t>
            </a:r>
            <a:r>
              <a:rPr lang="en-US" sz="3200" b="1" dirty="0" smtClean="0">
                <a:solidFill>
                  <a:schemeClr val="accent1"/>
                </a:solidFill>
              </a:rPr>
              <a:t>24</a:t>
            </a:r>
            <a:r>
              <a:rPr lang="en-US" sz="3200" dirty="0" smtClean="0">
                <a:solidFill>
                  <a:schemeClr val="accent1"/>
                </a:solidFill>
              </a:rPr>
              <a:t> hours, and </a:t>
            </a:r>
            <a:r>
              <a:rPr lang="en-US" sz="3200" b="1" dirty="0" smtClean="0">
                <a:solidFill>
                  <a:schemeClr val="accent1"/>
                </a:solidFill>
              </a:rPr>
              <a:t>7</a:t>
            </a:r>
            <a:r>
              <a:rPr lang="en-US" sz="3200" dirty="0" smtClean="0">
                <a:solidFill>
                  <a:schemeClr val="accent1"/>
                </a:solidFill>
              </a:rPr>
              <a:t> days)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76900" y="2857500"/>
            <a:ext cx="5181600" cy="990600"/>
          </a:xfrm>
        </p:spPr>
        <p:txBody>
          <a:bodyPr>
            <a:no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BEST PRACTICE</a:t>
            </a:r>
            <a:r>
              <a:rPr lang="en-US" sz="4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xmlns="" val="981799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" r="366"/>
          <a:stretch>
            <a:fillRect/>
          </a:stretch>
        </p:blipFill>
        <p:spPr>
          <a:xfrm>
            <a:off x="4343400" y="228600"/>
            <a:ext cx="3962400" cy="3862387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 descr="Picture Story One: Emergency!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88" y="228600"/>
            <a:ext cx="3657600" cy="38623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2903023"/>
              </p:ext>
            </p:extLst>
          </p:nvPr>
        </p:nvGraphicFramePr>
        <p:xfrm>
          <a:off x="1219200" y="4100576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ESOL CLASS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MATERIALS USED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Foundations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Picture</a:t>
                      </a:r>
                      <a:r>
                        <a:rPr lang="en-US" dirty="0" smtClean="0"/>
                        <a:t> Stories, Basic Word by Word Picture Dictionary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Beginning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Introductory</a:t>
                      </a:r>
                      <a:r>
                        <a:rPr lang="en-US" baseline="0" dirty="0" smtClean="0"/>
                        <a:t> Health Stories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Beginning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Beginning Health Stories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Intermediate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Beginning Health Stories/ Staying Healthy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Intermediate/Advanced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Staying Healthy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200" y="1143000"/>
            <a:ext cx="434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Picture Stories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531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7389552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p:oleObj spid="_x0000_s3086" name="Acrobat Document" r:id="rId3" imgW="4663440" imgH="6035040" progId="">
              <p:embed/>
            </p:oleObj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205" y="-228600"/>
            <a:ext cx="4419604" cy="817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8165275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p:oleObj spid="_x0000_s3087" name="Acrobat Document" r:id="rId5" imgW="4663440" imgH="6035040" progId="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399" y="-205854"/>
            <a:ext cx="4991101" cy="1145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12047"/>
            <a:ext cx="503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pages from “Health Stories- Low Beginning”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646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ori.cabrera\AppData\Local\Microsoft\Windows\Temporary Internet Files\Content.IE5\7H8J3HCN\MC900023476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0000" contras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691"/>
            <a:ext cx="8610600" cy="68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457200"/>
            <a:ext cx="7620000" cy="6248400"/>
          </a:xfrm>
        </p:spPr>
        <p:txBody>
          <a:bodyPr>
            <a:normAutofit fontScale="85000" lnSpcReduction="20000"/>
          </a:bodyPr>
          <a:lstStyle/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1. Introductions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2. The Good, the Bad, and the UGLY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    (Teaching health to low-literacy students)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3. Differences in how Literate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and Non-Literate students learn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4. The UGLY gets a Makeover:    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 Modifications and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dirty="0" smtClean="0">
                <a:solidFill>
                  <a:schemeClr val="accent1"/>
                </a:solidFill>
              </a:rPr>
              <a:t>est Practices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 Choosing the right text for your level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5. Top 10 </a:t>
            </a:r>
            <a:r>
              <a:rPr lang="en-US" sz="2800" dirty="0">
                <a:solidFill>
                  <a:schemeClr val="accent1"/>
                </a:solidFill>
              </a:rPr>
              <a:t>Best Activities </a:t>
            </a:r>
            <a:r>
              <a:rPr lang="en-US" sz="2800" dirty="0" smtClean="0">
                <a:solidFill>
                  <a:schemeClr val="accent1"/>
                </a:solidFill>
              </a:rPr>
              <a:t>for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</a:t>
            </a:r>
            <a:r>
              <a:rPr lang="en-US" sz="2800" dirty="0">
                <a:solidFill>
                  <a:schemeClr val="accent1"/>
                </a:solidFill>
              </a:rPr>
              <a:t>Low-Literacy </a:t>
            </a:r>
            <a:r>
              <a:rPr lang="en-US" sz="2800" dirty="0" smtClean="0">
                <a:solidFill>
                  <a:schemeClr val="accent1"/>
                </a:solidFill>
              </a:rPr>
              <a:t>ESOL Students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5919538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p:oleObj spid="_x0000_s2063" name="Acrobat Document" r:id="rId3" imgW="4663440" imgH="6035040" progId="">
              <p:embed/>
            </p:oleObj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2594" y="-228601"/>
            <a:ext cx="4074994" cy="751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4957226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p:oleObj spid="_x0000_s2064" name="Acrobat Document" r:id="rId5" imgW="4663440" imgH="6035040" progId="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735" y="-990600"/>
            <a:ext cx="5201038" cy="88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1735" y="3244334"/>
            <a:ext cx="508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pages from “Health Stories- High Beginning”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354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6074596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p:oleObj spid="_x0000_s4110" name="Acrobat Document" r:id="rId3" imgW="4663440" imgH="6035040" progId="">
              <p:embed/>
            </p:oleObj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19200" y="-838200"/>
            <a:ext cx="67056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8867504"/>
              </p:ext>
            </p:extLst>
          </p:nvPr>
        </p:nvGraphicFramePr>
        <p:xfrm>
          <a:off x="2239963" y="411163"/>
          <a:ext cx="4664075" cy="6035675"/>
        </p:xfrm>
        <a:graphic>
          <a:graphicData uri="http://schemas.openxmlformats.org/presentationml/2006/ole">
            <p:oleObj spid="_x0000_s4111" name="Acrobat Document" r:id="rId5" imgW="4663440" imgH="6035040" progId="">
              <p:embed/>
            </p:oleObj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838200"/>
            <a:ext cx="6096000" cy="906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432"/>
            <a:ext cx="368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Sample pages from “Staying Healthy”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316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228600"/>
            <a:ext cx="7772400" cy="6400800"/>
          </a:xfrm>
        </p:spPr>
        <p:txBody>
          <a:bodyPr>
            <a:normAutofit/>
          </a:bodyPr>
          <a:lstStyle/>
          <a:p>
            <a:r>
              <a:rPr lang="en-US" b="1" dirty="0" smtClean="0"/>
              <a:t>TOP 10 LIST:  Best Activities for Low-Literacy ESOL Students</a:t>
            </a:r>
          </a:p>
          <a:p>
            <a:endParaRPr lang="en-US" dirty="0" smtClean="0"/>
          </a:p>
          <a:p>
            <a:r>
              <a:rPr lang="en-US" dirty="0" smtClean="0"/>
              <a:t>10.Grids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9. Language Experience Approach (LEA)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8.Picture Cards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7.Realia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4800600"/>
            <a:ext cx="1905000" cy="1752600"/>
          </a:xfrm>
          <a:prstGeom prst="rect">
            <a:avLst/>
          </a:prstGeom>
          <a:effectLst>
            <a:outerShdw blurRad="38100" sx="101000" sy="101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C:\Users\lori.cabrera\Desktop\DSCN0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523" y="2731532"/>
            <a:ext cx="2438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ri.cabrera\Desktop\DSCN0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48" y="609600"/>
            <a:ext cx="1887165" cy="14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ri.cabrera\Desktop\AM Ceremony Pics Fall 2012\0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534" y="4776216"/>
            <a:ext cx="1805665" cy="17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79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685800"/>
            <a:ext cx="4175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6.Picture </a:t>
            </a:r>
            <a:r>
              <a:rPr lang="en-US" dirty="0" smtClean="0"/>
              <a:t>Stories (See example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</a:t>
            </a:r>
            <a:r>
              <a:rPr lang="en-US" dirty="0"/>
              <a:t>. Music/Jazz </a:t>
            </a:r>
            <a:r>
              <a:rPr lang="en-US" dirty="0" smtClean="0"/>
              <a:t>Chants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4.Information Gap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3. Cross-Ability Grouping/Pair work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2. Role </a:t>
            </a:r>
            <a:r>
              <a:rPr lang="en-US" dirty="0" smtClean="0"/>
              <a:t>Play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1.Total Physical Response (TPR)</a:t>
            </a:r>
          </a:p>
        </p:txBody>
      </p:sp>
      <p:pic>
        <p:nvPicPr>
          <p:cNvPr id="3074" name="Picture 2" descr="C:\Users\lori.cabrera\Desktop\AM Ceremony Pics Fall 2012\IMG_6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9216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icture Story One: Emergency!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1899"/>
            <a:ext cx="3657600" cy="38623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867210" y="-27433"/>
            <a:ext cx="13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7523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228600"/>
            <a:ext cx="8305800" cy="6781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400" b="1" dirty="0" smtClean="0"/>
              <a:t>References</a:t>
            </a:r>
          </a:p>
          <a:p>
            <a:pPr algn="ctr"/>
            <a:r>
              <a:rPr lang="en-US" sz="2400" dirty="0"/>
              <a:t>A conversation with FOB...What works for adult ESL students. (2003). </a:t>
            </a:r>
            <a:r>
              <a:rPr lang="en-US" sz="2400" i="1" dirty="0"/>
              <a:t>Focus on Basics: Connecting Research &amp; Practice</a:t>
            </a:r>
            <a:r>
              <a:rPr lang="en-US" sz="2400" dirty="0"/>
              <a:t>, </a:t>
            </a:r>
            <a:r>
              <a:rPr lang="en-US" sz="2400" i="1" dirty="0"/>
              <a:t>6</a:t>
            </a:r>
            <a:r>
              <a:rPr lang="en-US" sz="2400" dirty="0"/>
              <a:t>(C).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Croydon</a:t>
            </a:r>
            <a:r>
              <a:rPr lang="en-US" sz="2400" dirty="0"/>
              <a:t>, A. (2005). </a:t>
            </a:r>
            <a:r>
              <a:rPr lang="en-US" sz="2400" i="1" dirty="0"/>
              <a:t>Making it real: Teaching pre-literate adult refugee </a:t>
            </a:r>
            <a:r>
              <a:rPr lang="en-US" sz="2400" i="1" dirty="0" smtClean="0"/>
              <a:t>students</a:t>
            </a:r>
            <a:r>
              <a:rPr lang="en-US" sz="2400" dirty="0" smtClean="0"/>
              <a:t>. </a:t>
            </a:r>
            <a:r>
              <a:rPr lang="en-US" sz="2400" dirty="0"/>
              <a:t>Tacoma Community House Training Project.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Gianola</a:t>
            </a:r>
            <a:r>
              <a:rPr lang="en-US" sz="2400" dirty="0"/>
              <a:t>, A. (2007). </a:t>
            </a:r>
            <a:r>
              <a:rPr lang="en-US" sz="2400" i="1" dirty="0"/>
              <a:t>Health stories: Readings and language activities for healthy choices</a:t>
            </a:r>
            <a:r>
              <a:rPr lang="en-US" sz="2400" dirty="0"/>
              <a:t>. Syracuse, NY: New Readers Press.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Kurtz-Rossi, S., Lane, M. A., McKinney, J., Frost, J., &amp; Smith, G. (2008). </a:t>
            </a:r>
            <a:r>
              <a:rPr lang="en-US" sz="2400" i="1" dirty="0"/>
              <a:t>Staying Healthy: An English Learner's Guide to Health Care and Healthy Living</a:t>
            </a:r>
            <a:r>
              <a:rPr lang="en-US" sz="2400" dirty="0"/>
              <a:t>. Florida Literacy Coalition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Sharma, P. (2012). Strategies for Successful Students. In </a:t>
            </a:r>
            <a:r>
              <a:rPr lang="en-US" sz="2400" i="1" dirty="0"/>
              <a:t>Strategies for Successful Students</a:t>
            </a:r>
            <a:r>
              <a:rPr lang="en-US" sz="2400" dirty="0"/>
              <a:t>. World Education.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Singleton</a:t>
            </a:r>
            <a:r>
              <a:rPr lang="en-US" sz="2400" dirty="0"/>
              <a:t>, K. (2004, November 23). Picture Stories for Adult ESL Health Literacy. Retrieved from http://www.cal.org/caela/esl_resources/Health/ </a:t>
            </a:r>
          </a:p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Technical </a:t>
            </a:r>
            <a:r>
              <a:rPr lang="en-US" sz="2400" i="1" dirty="0"/>
              <a:t>Assistance Paper: Adult English for speakers of other languages program</a:t>
            </a:r>
            <a:r>
              <a:rPr lang="en-US" sz="2400" dirty="0"/>
              <a:t> (Publication). (2012). Tallahassee, FL: Florida Department of Education. </a:t>
            </a:r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39239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-75366" y="3581400"/>
            <a:ext cx="9134559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92D050"/>
                </a:solidFill>
              </a:rPr>
              <a:t/>
            </a:r>
            <a:br>
              <a:rPr lang="en-US" sz="4400" dirty="0" smtClean="0">
                <a:solidFill>
                  <a:srgbClr val="92D050"/>
                </a:solidFill>
              </a:rPr>
            </a:br>
            <a:r>
              <a:rPr lang="en-US" sz="4400" dirty="0" smtClean="0">
                <a:solidFill>
                  <a:srgbClr val="92D050"/>
                </a:solidFill>
              </a:rPr>
              <a:t> </a:t>
            </a:r>
            <a:r>
              <a:rPr lang="en-US" sz="39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Enjoy the rest of your day.</a:t>
            </a:r>
            <a:endParaRPr lang="en-US" sz="56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2" y="28194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45828" y="438912"/>
            <a:ext cx="43098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If you have any questions or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would like a copy of this</a:t>
            </a:r>
          </a:p>
          <a:p>
            <a:r>
              <a:rPr lang="en-US" sz="2800" smtClean="0">
                <a:solidFill>
                  <a:schemeClr val="accent6"/>
                </a:solidFill>
              </a:rPr>
              <a:t>presentation, contact me at:</a:t>
            </a:r>
            <a:endParaRPr lang="en-US" sz="2800" dirty="0" smtClean="0">
              <a:solidFill>
                <a:schemeClr val="accent6"/>
              </a:solidFill>
            </a:endParaRPr>
          </a:p>
          <a:p>
            <a:r>
              <a:rPr lang="en-US" sz="2800" dirty="0" smtClean="0"/>
              <a:t>Lori.Cabrera@polk-fl.net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22915" y="3527955"/>
            <a:ext cx="6007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Thanks for joining us.</a:t>
            </a:r>
            <a:r>
              <a:rPr lang="en-US" sz="4800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6695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667000" y="4648200"/>
            <a:ext cx="2590800" cy="1676400"/>
          </a:xfrm>
        </p:spPr>
        <p:txBody>
          <a:bodyPr/>
          <a:lstStyle/>
          <a:p>
            <a:pPr algn="ctr"/>
            <a:r>
              <a:rPr lang="en-US" sz="4000" dirty="0" smtClean="0"/>
              <a:t>The </a:t>
            </a:r>
            <a:r>
              <a:rPr lang="en-US" sz="4000" dirty="0" smtClean="0">
                <a:solidFill>
                  <a:schemeClr val="accent6"/>
                </a:solidFill>
              </a:rPr>
              <a:t>Good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4"/>
          </p:nvPr>
        </p:nvSpPr>
        <p:spPr>
          <a:xfrm>
            <a:off x="0" y="3143956"/>
            <a:ext cx="2590800" cy="1676400"/>
          </a:xfrm>
        </p:spPr>
        <p:txBody>
          <a:bodyPr/>
          <a:lstStyle>
            <a:extLst/>
          </a:lstStyle>
          <a:p>
            <a:pPr marL="0" indent="0" algn="ctr">
              <a:buNone/>
            </a:pPr>
            <a:r>
              <a:rPr lang="en-US" sz="3200" dirty="0"/>
              <a:t>Extreme</a:t>
            </a:r>
          </a:p>
          <a:p>
            <a:pPr marL="0" indent="0" algn="ctr">
              <a:buNone/>
            </a:pPr>
            <a:r>
              <a:rPr lang="en-US" sz="3200" dirty="0"/>
              <a:t>Motivation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781800" y="3200400"/>
            <a:ext cx="2590800" cy="1676400"/>
          </a:xfrm>
        </p:spPr>
        <p:txBody>
          <a:bodyPr/>
          <a:lstStyle/>
          <a:p>
            <a:r>
              <a:rPr lang="en-US" sz="3200" dirty="0"/>
              <a:t>Healthier </a:t>
            </a:r>
          </a:p>
          <a:p>
            <a:r>
              <a:rPr lang="en-US" sz="3200" dirty="0" smtClean="0"/>
              <a:t>Cooking</a:t>
            </a:r>
            <a:endParaRPr lang="en-US" sz="3200" dirty="0"/>
          </a:p>
        </p:txBody>
      </p:sp>
      <p:pic>
        <p:nvPicPr>
          <p:cNvPr id="1027" name="Picture 3" descr="C:\Users\lori.cabrera\AppData\Local\Microsoft\Windows\Temporary Internet Files\Content.IE5\TWD530ZH\MP9004423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609600"/>
            <a:ext cx="186618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ri.cabrera\AppData\Local\Microsoft\Windows\Temporary Internet Files\Content.IE5\EB98OJ6U\MP90038483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92667"/>
            <a:ext cx="2012877" cy="23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ori.cabrera\AppData\Local\Microsoft\Windows\Temporary Internet Files\Content.IE5\0Z6XDF96\MP91022092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624" y="592667"/>
            <a:ext cx="1740833" cy="23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 txBox="1">
            <a:spLocks/>
          </p:cNvSpPr>
          <p:nvPr/>
        </p:nvSpPr>
        <p:spPr>
          <a:xfrm>
            <a:off x="2511778" y="3124200"/>
            <a:ext cx="2170980" cy="12954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Arial"/>
              <a:buNone/>
            </a:pPr>
            <a:r>
              <a:rPr lang="en-US" dirty="0" smtClean="0"/>
              <a:t>Rich Life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4427376" y="3124200"/>
            <a:ext cx="2170980" cy="1295400"/>
          </a:xfrm>
          <a:prstGeom prst="rect">
            <a:avLst/>
          </a:prstGeom>
        </p:spPr>
        <p:txBody>
          <a:bodyPr vert="horz" rtlCol="0"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Arial"/>
              <a:buNone/>
            </a:pPr>
            <a:r>
              <a:rPr lang="en-US" dirty="0" smtClean="0"/>
              <a:t>Family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Support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System/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Slower Pace</a:t>
            </a:r>
            <a:endParaRPr lang="en-US" dirty="0"/>
          </a:p>
        </p:txBody>
      </p:sp>
      <p:pic>
        <p:nvPicPr>
          <p:cNvPr id="1026" name="Picture 2" descr="C:\Users\lori.cabrera\AppData\Local\Microsoft\Windows\Temporary Internet Files\Content.IE5\TWD530ZH\MP90044441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0496"/>
            <a:ext cx="1883608" cy="22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4294967295"/>
          </p:nvPr>
        </p:nvSpPr>
        <p:spPr>
          <a:xfrm>
            <a:off x="389391" y="3505200"/>
            <a:ext cx="2170980" cy="1295400"/>
          </a:xfrm>
        </p:spPr>
        <p:txBody>
          <a:bodyPr>
            <a:noAutofit/>
          </a:bodyPr>
          <a:lstStyle>
            <a:extLst/>
          </a:lstStyle>
          <a:p>
            <a:pPr marL="0" indent="0" algn="ctr">
              <a:buNone/>
            </a:pPr>
            <a:r>
              <a:rPr lang="en-US" dirty="0"/>
              <a:t>Poor </a:t>
            </a:r>
          </a:p>
          <a:p>
            <a:pPr marL="0" indent="0" algn="ctr">
              <a:buNone/>
            </a:pPr>
            <a:r>
              <a:rPr lang="en-US" dirty="0"/>
              <a:t>Study </a:t>
            </a:r>
          </a:p>
          <a:p>
            <a:pPr marL="0" indent="0" algn="ctr">
              <a:buNone/>
            </a:pPr>
            <a:r>
              <a:rPr lang="en-US" dirty="0"/>
              <a:t>Skills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>
          <a:xfrm>
            <a:off x="2977550" y="3505200"/>
            <a:ext cx="2432649" cy="12954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Arial"/>
              <a:buNone/>
            </a:pPr>
            <a:r>
              <a:rPr lang="en-US" dirty="0" smtClean="0"/>
              <a:t>Lack of 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 Organization</a:t>
            </a:r>
            <a:endParaRPr lang="en-US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5943600" y="3530600"/>
            <a:ext cx="2170980" cy="12954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Arial"/>
              <a:buNone/>
            </a:pPr>
            <a:r>
              <a:rPr lang="en-US" dirty="0" smtClean="0"/>
              <a:t>Low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Confidence</a:t>
            </a:r>
            <a:endParaRPr lang="en-US" dirty="0"/>
          </a:p>
        </p:txBody>
      </p:sp>
      <p:pic>
        <p:nvPicPr>
          <p:cNvPr id="2050" name="Picture 2" descr="C:\Users\lori.cabrera\AppData\Local\Microsoft\Windows\Temporary Internet Files\Content.IE5\EB98OJ6U\MC9003200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2281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ri.cabrera\AppData\Local\Microsoft\Windows\Temporary Internet Files\Content.IE5\9CHZJPB3\MP9003993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114" y="771025"/>
            <a:ext cx="2586212" cy="25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ori.cabrera\AppData\Local\Microsoft\Windows\Temporary Internet Files\Content.IE5\015P130Z\MP9004395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53" y="771025"/>
            <a:ext cx="2596657" cy="25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9642" y="5089785"/>
            <a:ext cx="1867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The </a:t>
            </a:r>
            <a:r>
              <a:rPr lang="en-US" sz="4000" dirty="0" smtClean="0">
                <a:solidFill>
                  <a:schemeClr val="accent6"/>
                </a:solidFill>
              </a:rPr>
              <a:t>Bad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14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ori.cabrera\AppData\Local\Microsoft\Windows\Temporary Internet Files\Content.IE5\SL6484X6\MC9003892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2726" y="72561"/>
            <a:ext cx="678485" cy="9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3475" y="3810000"/>
            <a:ext cx="7086600" cy="20574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lassroom is scary and foreign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Must build confidence from day one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Need help following along &amp; organizing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Don’t understand grades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23475" y="2209800"/>
            <a:ext cx="7086600" cy="1295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Lack of comfort/experience in an   </a:t>
            </a:r>
          </a:p>
          <a:p>
            <a:r>
              <a:rPr lang="en-US" dirty="0"/>
              <a:t> </a:t>
            </a:r>
            <a:r>
              <a:rPr lang="en-US" dirty="0" smtClean="0"/>
              <a:t>      educational setting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953038"/>
            <a:ext cx="7769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dirty="0" smtClean="0">
                <a:solidFill>
                  <a:srgbClr val="FFFFFF"/>
                </a:solidFill>
              </a:rPr>
              <a:t>Five big problems </a:t>
            </a:r>
            <a:r>
              <a:rPr lang="en-US" sz="3000" dirty="0">
                <a:solidFill>
                  <a:srgbClr val="FFFFFF"/>
                </a:solidFill>
              </a:rPr>
              <a:t>and how to address them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036" y="245152"/>
            <a:ext cx="3361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…and </a:t>
            </a:r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 smtClean="0">
                <a:solidFill>
                  <a:schemeClr val="accent6"/>
                </a:solidFill>
              </a:rPr>
              <a:t>UGLY</a:t>
            </a:r>
            <a:endParaRPr lang="en-US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3475" y="3810000"/>
            <a:ext cx="7086600" cy="20574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Stiff vocal apparatus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Energy level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Vision problems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23475" y="2209800"/>
            <a:ext cx="7086600" cy="12954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 Physical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381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3475" y="3810000"/>
            <a:ext cx="7086600" cy="20574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Need patience, empathy, &amp; encouragement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Increased wait time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Page numbers in large print on board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Give directions in native language if possible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23475" y="2209800"/>
            <a:ext cx="7086600" cy="1295400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Slower in Processing and Producing</a:t>
            </a:r>
          </a:p>
          <a:p>
            <a:r>
              <a:rPr lang="en-US" dirty="0"/>
              <a:t> </a:t>
            </a:r>
            <a:r>
              <a:rPr lang="en-US" dirty="0" smtClean="0"/>
              <a:t>    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977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3475" y="3810000"/>
            <a:ext cx="7086600" cy="20574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Difficulty interpreting 2-D drawings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Trouble reading maps, charts, or graphs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Problems with standardized tests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23475" y="2209800"/>
            <a:ext cx="7086600" cy="1295400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 Problems Understanding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5959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3475" y="3810000"/>
            <a:ext cx="7086600" cy="20574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Differing world view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Different values (individual vs. group orientation)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Fatalism; extreme present-orientation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Health beliefs not based on facts (some examples)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23475" y="2209800"/>
            <a:ext cx="7086600" cy="12954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 Different Cultural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702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1161</Words>
  <Application>Microsoft Office PowerPoint</Application>
  <PresentationFormat>On-screen Show (4:3)</PresentationFormat>
  <Paragraphs>241</Paragraphs>
  <Slides>25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Contemporary Photo Album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Differences/Similarities between literate and non-literate learners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2012-11-14T16:08:17Z</dcterms:created>
  <dcterms:modified xsi:type="dcterms:W3CDTF">2012-12-11T21:45:44Z</dcterms:modified>
</cp:coreProperties>
</file>